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3" r:id="rId3"/>
    <p:sldId id="292" r:id="rId4"/>
    <p:sldId id="284" r:id="rId5"/>
    <p:sldId id="272" r:id="rId6"/>
    <p:sldId id="285" r:id="rId7"/>
    <p:sldId id="286" r:id="rId8"/>
    <p:sldId id="287" r:id="rId9"/>
    <p:sldId id="290" r:id="rId10"/>
    <p:sldId id="291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 snapToObjects="1">
      <p:cViewPr>
        <p:scale>
          <a:sx n="100" d="100"/>
          <a:sy n="100" d="100"/>
        </p:scale>
        <p:origin x="-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DC90B-A9A6-6746-9A5D-A7A9AAECC4C8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DA82-09D2-6E45-81B9-5E327BCC8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885825"/>
            <a:ext cx="4251325" cy="2392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3F4EE-3A8C-48BE-B647-FC4A984B52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values in the data are spread out across the number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FDA82-09D2-6E45-81B9-5E327BCC8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2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FDA82-09D2-6E45-81B9-5E327BCC86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0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DD290F-CF57-5A4B-9C4B-4999E94C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A33DE0-4246-EC45-8A42-EB7CC6C25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ECEDCF-C5D7-7146-ACAF-1CB1C8103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071D0F-836B-3342-8612-1576C777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7C770A-A2F9-954F-A71D-875EBBEA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2EEF9-9DAD-044D-B583-A215433F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DA0A4A-79E7-744E-BF6B-F84FE097E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FFC4D3-28A9-204A-814C-D61628F5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676242-CD4D-584B-91D7-B54964E3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F82DF1-F49A-8F4B-B123-59EACB59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719F366-C4C0-DD42-AD2D-920E35B48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A0DB820-6C5A-314D-9EAD-20D9822AA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31A796-D17F-6E45-A99C-DF202C49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09739A-392B-994D-9FDE-EFB176D5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DB1B5E-87CA-1648-BF98-B14AEC6C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4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CA4638-6D2D-4B48-BA46-FFFFBFB6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77DEE9-D07E-5242-8DAD-2C2E7BADD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3423BF-3B4B-B444-B06B-0A33DE76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67F209-C628-9E4D-B6AB-22B4610E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F94FBE-61CC-8441-9E84-CB4A736B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93201D-DEF8-5547-905C-EFBD892E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8A8A30-072C-264E-BE07-C8DA2C37A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E38D7D-676C-8341-A3ED-3009AF6D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EA1404-2EFE-8940-BC2B-50F46C7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9A275B-D3F7-DD41-81E7-95FB9739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6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707CFC-B46A-B343-B838-B91F1098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9B4F5E-0962-E54D-9E08-5D453CBA5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32AA08-FF17-5E41-A31D-754A8B4A0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2ABA9A-AD92-134D-AFAE-30321448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36E63E-D290-0E4B-ACA4-1B6309DE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AD1A40-F52C-D74C-AA91-0016CC37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F85AF-AE8C-3A47-8DFA-7B43F251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4BA6A3-C84A-D545-BDF6-B7101E8E8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D2197B-7A38-D346-8039-920E1A4EF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863A720-3544-C141-AF81-0C0C4E33C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A461FFD-4CF3-5649-98D7-24A641A79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6ACC7F-63D4-9043-A29F-C0EF5975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C706B00-D002-EB46-837A-5425640D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3CD48A5-56D4-A94C-9CFF-FFC7534B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2EC71-FA13-6345-8353-A1AB318C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B5FB9AE-0DFD-AF41-8A5E-8B44AB0C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07095E-916E-CE46-8273-FE7EC96D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584951-FA44-7E4C-A861-D4E90FF3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48D6576-2128-B24E-9BE3-19BE1584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70CCF2-C902-744A-9E29-65C40F25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7A8009-F421-134B-8CB1-F13EFFA9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CA069D-60FE-A045-BC80-C2D00DAE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3E6CF5-BBEA-FE46-8A7E-477C8F519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062BE0F-024D-2043-A907-0CEBEF42D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61E6125-C03E-EF4A-B62B-6F41CE5F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30DB52-338A-AF4B-8026-D2D370A9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82814F-643A-3D41-B8AE-CEAEC054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5EB11-8691-0C4A-91E8-E806F88D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10B66A-4ED7-0B40-BA2F-A3758F5AF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9CF8C7-7BE1-734B-A8D6-2A17BDEA3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3A9922-90DE-D64F-ADC0-0FAC5CA8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E2970B-C752-8645-B2D1-8EA86A32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9480E9-5390-224B-9494-D05D0CE3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1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0A042F-BD45-4140-8A25-1EB74E3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68926B-3F65-0240-AC7E-78147C481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2EFA3D-A565-E142-8820-00359D639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9A75E-0BB5-8943-9554-4E02995FBA3C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909C53-EF94-8547-96FA-9F214D948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DE4C5D-0B94-2A47-BF50-CF7EE31F3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E19E-5A04-9544-861F-3D23A61D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8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4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DC527B6-3DD5-F445-B408-7572470E41A2}"/>
              </a:ext>
            </a:extLst>
          </p:cNvPr>
          <p:cNvSpPr txBox="1">
            <a:spLocks/>
          </p:cNvSpPr>
          <p:nvPr/>
        </p:nvSpPr>
        <p:spPr>
          <a:xfrm>
            <a:off x="1221770" y="5747273"/>
            <a:ext cx="417937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Myfanwy Johnston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Cramer Fish Sciences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E037BD-3311-4B4A-B801-1F3D3F474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21" y="903514"/>
            <a:ext cx="5288613" cy="5288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E724A6-AB60-2F4A-8220-F0E975F9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38" r="75367"/>
          <a:stretch/>
        </p:blipFill>
        <p:spPr>
          <a:xfrm>
            <a:off x="373990" y="5747273"/>
            <a:ext cx="847780" cy="727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5B78A8-099B-CE46-A602-590787225E9E}"/>
              </a:ext>
            </a:extLst>
          </p:cNvPr>
          <p:cNvSpPr txBox="1"/>
          <p:nvPr/>
        </p:nvSpPr>
        <p:spPr>
          <a:xfrm>
            <a:off x="236668" y="903514"/>
            <a:ext cx="55617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77"/>
              </a:rPr>
              <a:t>Data and Statistics </a:t>
            </a:r>
            <a:r>
              <a:rPr lang="en-US" sz="4400" dirty="0" smtClean="0">
                <a:latin typeface="Bell MT" panose="02020503060305020303" pitchFamily="18" charset="77"/>
              </a:rPr>
              <a:t>(with fish)</a:t>
            </a:r>
            <a:endParaRPr lang="en-US" sz="4400" dirty="0">
              <a:latin typeface="Bell MT" panose="02020503060305020303" pitchFamily="18" charset="77"/>
            </a:endParaRPr>
          </a:p>
          <a:p>
            <a:endParaRPr lang="en-US" sz="4400" dirty="0">
              <a:latin typeface="Bell MT" panose="02020503060305020303" pitchFamily="18" charset="77"/>
            </a:endParaRPr>
          </a:p>
          <a:p>
            <a:endParaRPr lang="en-US" sz="4400" dirty="0">
              <a:latin typeface="Bell MT" panose="02020503060305020303" pitchFamily="18" charset="77"/>
            </a:endParaRPr>
          </a:p>
          <a:p>
            <a:endParaRPr lang="en-US" sz="4400" dirty="0">
              <a:latin typeface="Bell MT" panose="02020503060305020303" pitchFamily="18" charset="77"/>
            </a:endParaRPr>
          </a:p>
          <a:p>
            <a:endParaRPr lang="en-US" sz="4400" dirty="0">
              <a:latin typeface="Bell MT" panose="02020503060305020303" pitchFamily="18" charset="77"/>
            </a:endParaRPr>
          </a:p>
          <a:p>
            <a:endParaRPr lang="en-US" sz="2400" dirty="0">
              <a:latin typeface="Bell MT" panose="02020503060305020303" pitchFamily="18" charset="77"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77"/>
                <a:cs typeface="Al Nile" pitchFamily="2" charset="-78"/>
              </a:rPr>
              <a:t>Union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77"/>
                <a:cs typeface="Al Nile" pitchFamily="2" charset="-78"/>
              </a:rPr>
              <a:t>Hill Middle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77"/>
                <a:cs typeface="Al Nile" pitchFamily="2" charset="-78"/>
              </a:rPr>
              <a:t>School, Feb 14 2019</a:t>
            </a:r>
          </a:p>
        </p:txBody>
      </p:sp>
    </p:spTree>
    <p:extLst>
      <p:ext uri="{BB962C8B-B14F-4D97-AF65-F5344CB8AC3E}">
        <p14:creationId xmlns:p14="http://schemas.microsoft.com/office/powerpoint/2010/main" val="8662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F250B-5E94-F249-81A3-6B4FD036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79" y="0"/>
            <a:ext cx="10515600" cy="1325563"/>
          </a:xfrm>
        </p:spPr>
        <p:txBody>
          <a:bodyPr/>
          <a:lstStyle/>
          <a:p>
            <a:r>
              <a:rPr lang="en-US" dirty="0" smtClean="0"/>
              <a:t>Tools:  Data </a:t>
            </a:r>
            <a:r>
              <a:rPr lang="en-US" dirty="0"/>
              <a:t>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31F5D5D-E382-D644-A2AB-6D351EEBD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" t="3696" r="4427" b="6776"/>
          <a:stretch/>
        </p:blipFill>
        <p:spPr>
          <a:xfrm>
            <a:off x="247135" y="840260"/>
            <a:ext cx="11405288" cy="5745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B8243C9-F0FA-5140-9B0A-EF815581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1252" flipH="1">
            <a:off x="1859156" y="2370006"/>
            <a:ext cx="2115874" cy="16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0"/>
            <a:ext cx="8572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74" y="3429000"/>
            <a:ext cx="2231136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(What are/is statistics?)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92736"/>
            <a:ext cx="5157787" cy="823912"/>
          </a:xfrm>
        </p:spPr>
        <p:txBody>
          <a:bodyPr/>
          <a:lstStyle/>
          <a:p>
            <a:r>
              <a:rPr lang="en-US" dirty="0" smtClean="0"/>
              <a:t>“Statistics” is a field of study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518695"/>
            <a:ext cx="4214813" cy="1153317"/>
          </a:xfrm>
        </p:spPr>
        <p:txBody>
          <a:bodyPr>
            <a:normAutofit/>
          </a:bodyPr>
          <a:lstStyle/>
          <a:p>
            <a:r>
              <a:rPr lang="en-US" dirty="0" smtClean="0"/>
              <a:t>A “statistic” is a numeric summary of some kind, generated from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3" y="1800226"/>
            <a:ext cx="7212808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 am a fish biologist</a:t>
            </a:r>
            <a:r>
              <a:rPr lang="en-US" sz="2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 </a:t>
            </a:r>
            <a:br>
              <a:rPr lang="en-US" sz="2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 study how fish</a:t>
            </a:r>
            <a:r>
              <a:rPr lang="mr-IN" sz="2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- Move (migrate)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- Behave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- </a:t>
            </a:r>
            <a:r>
              <a:rPr lang="en-US" sz="2400" dirty="0" smtClean="0">
                <a:solidFill>
                  <a:schemeClr val="bg1"/>
                </a:solidFill>
              </a:rPr>
              <a:t>Survive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4DBD41-AC8B-F848-8DFF-C2636785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C0862C-8A7A-814F-8823-7A4C0C6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274" y="1884662"/>
            <a:ext cx="5157787" cy="36845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 Water temperatures on the Stanislaus river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6F5C64C-F694-374C-8EE1-C30A8D8E3E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75158" y="-695448"/>
            <a:ext cx="5016842" cy="755344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F5D168-1DE5-4742-AAC9-BD86385BB3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8748">
            <a:off x="4159292" y="4746653"/>
            <a:ext cx="2416189" cy="187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65D69FA-7C85-CD40-A141-604C2014A6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471105" flipH="1">
            <a:off x="839788" y="3550023"/>
            <a:ext cx="3423569" cy="239649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5806F23-D602-F44F-833D-994372969171}"/>
              </a:ext>
            </a:extLst>
          </p:cNvPr>
          <p:cNvCxnSpPr>
            <a:cxnSpLocks/>
          </p:cNvCxnSpPr>
          <p:nvPr/>
        </p:nvCxnSpPr>
        <p:spPr>
          <a:xfrm flipH="1">
            <a:off x="4071257" y="3548249"/>
            <a:ext cx="487082" cy="4576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33A84C-9F13-2F4D-BE98-AFEA97756EDF}"/>
              </a:ext>
            </a:extLst>
          </p:cNvPr>
          <p:cNvSpPr txBox="1"/>
          <p:nvPr/>
        </p:nvSpPr>
        <p:spPr>
          <a:xfrm>
            <a:off x="4569279" y="3142200"/>
            <a:ext cx="11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Striped bass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863B8F9-8910-D64B-9354-81A3CAD8C778}"/>
              </a:ext>
            </a:extLst>
          </p:cNvPr>
          <p:cNvCxnSpPr>
            <a:cxnSpLocks/>
          </p:cNvCxnSpPr>
          <p:nvPr/>
        </p:nvCxnSpPr>
        <p:spPr>
          <a:xfrm flipV="1">
            <a:off x="4109267" y="5938344"/>
            <a:ext cx="591470" cy="1855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F51ED82-EDAB-A045-B67C-EFEDA705FEDC}"/>
              </a:ext>
            </a:extLst>
          </p:cNvPr>
          <p:cNvSpPr txBox="1"/>
          <p:nvPr/>
        </p:nvSpPr>
        <p:spPr>
          <a:xfrm rot="20591379">
            <a:off x="3394554" y="5815797"/>
            <a:ext cx="11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Spotted bass</a:t>
            </a:r>
          </a:p>
        </p:txBody>
      </p:sp>
    </p:spTree>
    <p:extLst>
      <p:ext uri="{BB962C8B-B14F-4D97-AF65-F5344CB8AC3E}">
        <p14:creationId xmlns:p14="http://schemas.microsoft.com/office/powerpoint/2010/main" val="12187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36" y="0"/>
            <a:ext cx="4838370" cy="722525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39" y="3857766"/>
            <a:ext cx="3505277" cy="13175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447A46-EE8A-3642-BC59-15ECD3B9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6" y="1252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My projects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058763-3316-8646-899F-73810E5B66A0}"/>
              </a:ext>
            </a:extLst>
          </p:cNvPr>
          <p:cNvSpPr txBox="1"/>
          <p:nvPr/>
        </p:nvSpPr>
        <p:spPr>
          <a:xfrm rot="21268563">
            <a:off x="2622357" y="5883373"/>
            <a:ext cx="111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Chinook salmon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8ED76C2-B13E-CF43-8F81-66F2779B6456}"/>
              </a:ext>
            </a:extLst>
          </p:cNvPr>
          <p:cNvCxnSpPr>
            <a:cxnSpLocks/>
          </p:cNvCxnSpPr>
          <p:nvPr/>
        </p:nvCxnSpPr>
        <p:spPr>
          <a:xfrm flipV="1">
            <a:off x="3506161" y="5378798"/>
            <a:ext cx="540437" cy="6242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DC0862C-8A7A-814F-8823-7A4C0C6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7267" y="1522423"/>
            <a:ext cx="5157787" cy="36845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 Chinook salmon migration in the Sacramento-San Joaquin Delta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3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4DBD41-AC8B-F848-8DFF-C2636785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C0862C-8A7A-814F-8823-7A4C0C6882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  Detection </a:t>
            </a:r>
            <a:r>
              <a:rPr lang="en-US" dirty="0"/>
              <a:t>of eDNA of endangered fish species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AA7792A4-955D-3241-B735-2948689A8B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flipH="1">
            <a:off x="5874431" y="-72231"/>
            <a:ext cx="10401302" cy="6934200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DD41F6B-0CFE-644A-9DE3-D42DF559F888}"/>
              </a:ext>
            </a:extLst>
          </p:cNvPr>
          <p:cNvCxnSpPr/>
          <p:nvPr/>
        </p:nvCxnSpPr>
        <p:spPr>
          <a:xfrm>
            <a:off x="4312508" y="6189663"/>
            <a:ext cx="1322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B68BD9-18F8-C143-B267-04065792214D}"/>
              </a:ext>
            </a:extLst>
          </p:cNvPr>
          <p:cNvSpPr txBox="1"/>
          <p:nvPr/>
        </p:nvSpPr>
        <p:spPr>
          <a:xfrm rot="21268563">
            <a:off x="2908429" y="5584668"/>
            <a:ext cx="232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(Not sure what fish this is; looks like some kind of tropical bass)</a:t>
            </a:r>
          </a:p>
        </p:txBody>
      </p:sp>
    </p:spTree>
    <p:extLst>
      <p:ext uri="{BB962C8B-B14F-4D97-AF65-F5344CB8AC3E}">
        <p14:creationId xmlns:p14="http://schemas.microsoft.com/office/powerpoint/2010/main" val="29593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29A5CC-0150-3845-AEC0-06EF7423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07" y="289495"/>
            <a:ext cx="8232774" cy="3001963"/>
          </a:xfrm>
        </p:spPr>
        <p:txBody>
          <a:bodyPr>
            <a:normAutofit/>
          </a:bodyPr>
          <a:lstStyle/>
          <a:p>
            <a:r>
              <a:rPr lang="en-US" dirty="0" smtClean="0"/>
              <a:t>All projects have </a:t>
            </a:r>
            <a:br>
              <a:rPr lang="en-US" dirty="0" smtClean="0"/>
            </a:br>
            <a:r>
              <a:rPr lang="en-US" dirty="0" smtClean="0"/>
              <a:t>data; statistics are required</a:t>
            </a:r>
            <a:br>
              <a:rPr lang="en-US" dirty="0" smtClean="0"/>
            </a:br>
            <a:r>
              <a:rPr lang="en-US" dirty="0" smtClean="0"/>
              <a:t>to answer questions</a:t>
            </a:r>
            <a:br>
              <a:rPr lang="en-US" dirty="0" smtClean="0"/>
            </a:br>
            <a:r>
              <a:rPr lang="en-US" dirty="0" smtClean="0"/>
              <a:t>about fish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148CCD-ED59-7B45-AAD0-92C39F55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8399" y="3447709"/>
            <a:ext cx="5157786" cy="3097666"/>
          </a:xfrm>
        </p:spPr>
        <p:txBody>
          <a:bodyPr/>
          <a:lstStyle/>
          <a:p>
            <a:r>
              <a:rPr lang="en-US" dirty="0" smtClean="0"/>
              <a:t>My job is to use data to answer the questions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Summarize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Visualize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it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612ABD-AF61-7F4B-B8A1-76A68A55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8"/>
          <a:stretch/>
        </p:blipFill>
        <p:spPr>
          <a:xfrm>
            <a:off x="7273472" y="341374"/>
            <a:ext cx="4175124" cy="5900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0DEF2E-8E29-CB4E-96F0-4526070D3141}"/>
              </a:ext>
            </a:extLst>
          </p:cNvPr>
          <p:cNvSpPr txBox="1"/>
          <p:nvPr/>
        </p:nvSpPr>
        <p:spPr>
          <a:xfrm rot="21449760">
            <a:off x="4253769" y="4904990"/>
            <a:ext cx="185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data from the Stanislaus River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5EF0B3F-9A39-1144-A446-B4DDB240F783}"/>
              </a:ext>
            </a:extLst>
          </p:cNvPr>
          <p:cNvCxnSpPr>
            <a:cxnSpLocks/>
          </p:cNvCxnSpPr>
          <p:nvPr/>
        </p:nvCxnSpPr>
        <p:spPr>
          <a:xfrm flipV="1">
            <a:off x="6001771" y="4996542"/>
            <a:ext cx="968828" cy="370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F250B-5E94-F249-81A3-6B4FD036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Tools </a:t>
            </a:r>
            <a:r>
              <a:rPr lang="en-US" dirty="0"/>
              <a:t>for Summarizing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158EB627-438E-3D4F-8BE1-25F418BD9F84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60816" y="2021953"/>
                <a:ext cx="4613956" cy="614906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𝑴𝒆𝒂𝒏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=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𝑨𝒗𝒆𝒓𝒂𝒈𝒆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=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58EB627-438E-3D4F-8BE1-25F418BD9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60816" y="2021953"/>
                <a:ext cx="4613956" cy="614906"/>
              </a:xfrm>
              <a:blipFill>
                <a:blip r:embed="rId2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id="{E0457589-D736-A242-9175-65A5B70582A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773988" y="4979659"/>
                <a:ext cx="3581400" cy="13160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𝑡h𝑖𝑛𝑔𝑠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𝑡h𝑖𝑛𝑔𝑠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457589-D736-A242-9175-65A5B7058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773988" y="4979659"/>
                <a:ext cx="3581400" cy="13160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E8C2C20-F27B-3840-BE45-A7DBFC55C16E}"/>
                  </a:ext>
                </a:extLst>
              </p:cNvPr>
              <p:cNvSpPr txBox="1"/>
              <p:nvPr/>
            </p:nvSpPr>
            <p:spPr>
              <a:xfrm>
                <a:off x="3777397" y="2968124"/>
                <a:ext cx="4640382" cy="1680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40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E8C2C20-F27B-3840-BE45-A7DBFC55C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397" y="2968124"/>
                <a:ext cx="4640382" cy="16802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F250B-5E94-F249-81A3-6B4FD036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Summarizing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158EB627-438E-3D4F-8BE1-25F418BD9F84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60816" y="2021953"/>
                <a:ext cx="4613956" cy="614906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𝑫𝒊𝒔𝒕𝒓𝒊𝒃𝒖𝒕𝒊𝒐𝒏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58EB627-438E-3D4F-8BE1-25F418BD9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60816" y="2021953"/>
                <a:ext cx="4613956" cy="614906"/>
              </a:xfrm>
              <a:blipFill>
                <a:blip r:embed="rId3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id="{E0457589-D736-A242-9175-65A5B70582A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7554685" y="5314378"/>
                <a:ext cx="4288972" cy="6558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0457589-D736-A242-9175-65A5B7058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7554685" y="5314378"/>
                <a:ext cx="4288972" cy="655810"/>
              </a:xfrm>
              <a:blipFill>
                <a:blip r:embed="rId4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2F4B16-AB41-8542-A8A7-0979F9003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88" y="2446618"/>
            <a:ext cx="5207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224</Words>
  <Application>Microsoft Macintosh PowerPoint</Application>
  <PresentationFormat>Widescreen</PresentationFormat>
  <Paragraphs>48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Al Nile</vt:lpstr>
      <vt:lpstr>Bell MT</vt:lpstr>
      <vt:lpstr>Calibri</vt:lpstr>
      <vt:lpstr>Calibri Light</vt:lpstr>
      <vt:lpstr>Cambria Math</vt:lpstr>
      <vt:lpstr>Century Schoolbook</vt:lpstr>
      <vt:lpstr>Mangal</vt:lpstr>
      <vt:lpstr>Wingdings</vt:lpstr>
      <vt:lpstr>Arial</vt:lpstr>
      <vt:lpstr>Office Theme</vt:lpstr>
      <vt:lpstr>PowerPoint Presentation</vt:lpstr>
      <vt:lpstr>(What are/is statistics?)</vt:lpstr>
      <vt:lpstr>I am a fish biologist.   I study how fish…</vt:lpstr>
      <vt:lpstr>My projects</vt:lpstr>
      <vt:lpstr>My projects</vt:lpstr>
      <vt:lpstr>My Projects</vt:lpstr>
      <vt:lpstr>All projects have  data; statistics are required to answer questions about fish</vt:lpstr>
      <vt:lpstr>Statistical Tools for Summarizing Data</vt:lpstr>
      <vt:lpstr>Tools for Summarizing Data</vt:lpstr>
      <vt:lpstr>Tools:  Data Visualization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Myfanwy Johnston</cp:lastModifiedBy>
  <cp:revision>30</cp:revision>
  <dcterms:created xsi:type="dcterms:W3CDTF">2019-02-13T19:36:07Z</dcterms:created>
  <dcterms:modified xsi:type="dcterms:W3CDTF">2019-02-14T04:46:13Z</dcterms:modified>
</cp:coreProperties>
</file>